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941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482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052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3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65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64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99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85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66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420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27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1DCD4-5D48-4B3D-93E9-DC7FA4AF1454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67F92A-A3E9-4697-BC8E-3853631DE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39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9087" y="430202"/>
            <a:ext cx="10368951" cy="113877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4000" b="1" dirty="0" err="1"/>
              <a:t>StormNet</a:t>
            </a:r>
            <a:r>
              <a:rPr lang="en-US" sz="4000" b="1" dirty="0"/>
              <a:t> by Stormgears FRC Team #5422</a:t>
            </a:r>
          </a:p>
          <a:p>
            <a:r>
              <a:rPr lang="en-US" sz="2800" b="1" dirty="0"/>
              <a:t>Multi-Processor Sensor and Light Control Subsystem for FRC Robots</a:t>
            </a:r>
          </a:p>
        </p:txBody>
      </p:sp>
      <p:grpSp>
        <p:nvGrpSpPr>
          <p:cNvPr id="6" name="Group 5"/>
          <p:cNvGrpSpPr/>
          <p:nvPr/>
        </p:nvGrpSpPr>
        <p:grpSpPr>
          <a:xfrm rot="5400000">
            <a:off x="828674" y="1352552"/>
            <a:ext cx="4533902" cy="5381625"/>
            <a:chOff x="7115174" y="733425"/>
            <a:chExt cx="4533902" cy="538162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68" t="2768" r="27511" b="3378"/>
            <a:stretch/>
          </p:blipFill>
          <p:spPr>
            <a:xfrm>
              <a:off x="7191375" y="812333"/>
              <a:ext cx="4381500" cy="5302717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7115174" y="733425"/>
              <a:ext cx="1362075" cy="11049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9867899" y="733425"/>
              <a:ext cx="1781177" cy="11049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6200774" y="1876427"/>
            <a:ext cx="5362575" cy="422433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Supports 15 sensors and strings of programmable decorative lights</a:t>
            </a:r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Scalable:  can add additional Arduino’s (up to 255) as desired to expand functionality </a:t>
            </a:r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Accelerates robot development</a:t>
            </a:r>
            <a:r>
              <a:rPr lang="en-US" sz="2000" dirty="0"/>
              <a:t>:  functional partitioning of functionality into a set of Arduino’s </a:t>
            </a:r>
            <a:r>
              <a:rPr lang="en-US" sz="2000" dirty="0" err="1"/>
              <a:t>facilates</a:t>
            </a:r>
            <a:r>
              <a:rPr lang="en-US" sz="2000" dirty="0"/>
              <a:t> concurrent development by multiple student contributors, while offloading and simplifying </a:t>
            </a:r>
            <a:r>
              <a:rPr lang="en-US" sz="2000" dirty="0" err="1"/>
              <a:t>Roborio</a:t>
            </a:r>
            <a:r>
              <a:rPr lang="en-US" sz="2000" dirty="0"/>
              <a:t> code development</a:t>
            </a:r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Increases robot reliability</a:t>
            </a:r>
            <a:r>
              <a:rPr lang="en-US" sz="2000" dirty="0"/>
              <a:t>:  all cabling standardized on locking </a:t>
            </a:r>
            <a:r>
              <a:rPr lang="en-US" sz="2000" dirty="0" err="1"/>
              <a:t>molex</a:t>
            </a:r>
            <a:r>
              <a:rPr lang="en-US" sz="2000" dirty="0"/>
              <a:t> SL Series connectors</a:t>
            </a:r>
          </a:p>
        </p:txBody>
      </p:sp>
    </p:spTree>
    <p:extLst>
      <p:ext uri="{BB962C8B-B14F-4D97-AF65-F5344CB8AC3E}">
        <p14:creationId xmlns:p14="http://schemas.microsoft.com/office/powerpoint/2010/main" val="2335314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>
          <a:xfrm>
            <a:off x="457200" y="371475"/>
            <a:ext cx="11391900" cy="3743325"/>
          </a:xfrm>
          <a:prstGeom prst="round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03993" y="585619"/>
            <a:ext cx="4873925" cy="290027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u="sng" dirty="0"/>
              <a:t>Sensors supported</a:t>
            </a:r>
            <a:r>
              <a:rPr lang="en-US" dirty="0"/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Sharp Infrared Distance Measuring Sensor Units</a:t>
            </a:r>
          </a:p>
          <a:p>
            <a:pPr marL="742950" lvl="1" indent="-285750">
              <a:lnSpc>
                <a:spcPct val="120000"/>
              </a:lnSpc>
              <a:buFont typeface="Calibri" panose="020F0502020204030204" pitchFamily="34" charset="0"/>
              <a:buChar char="⁻"/>
            </a:pPr>
            <a:r>
              <a:rPr lang="en-US" sz="1600" dirty="0"/>
              <a:t>GP2Y0A51SK0F:  2-15 centimeter range</a:t>
            </a:r>
          </a:p>
          <a:p>
            <a:pPr marL="742950" lvl="1" indent="-285750">
              <a:lnSpc>
                <a:spcPct val="120000"/>
              </a:lnSpc>
              <a:buFont typeface="Calibri" panose="020F0502020204030204" pitchFamily="34" charset="0"/>
              <a:buChar char="⁻"/>
            </a:pPr>
            <a:r>
              <a:rPr lang="en-US" sz="1600" dirty="0"/>
              <a:t>GP2Y0A21YK0F:  10-80 centimeter range</a:t>
            </a:r>
          </a:p>
          <a:p>
            <a:pPr marL="742950" lvl="1" indent="-285750">
              <a:lnSpc>
                <a:spcPct val="120000"/>
              </a:lnSpc>
              <a:buFont typeface="Calibri" panose="020F0502020204030204" pitchFamily="34" charset="0"/>
              <a:buChar char="⁻"/>
            </a:pPr>
            <a:r>
              <a:rPr lang="en-US" sz="1600" dirty="0"/>
              <a:t>GP2Y0A60SZLF:  20-150 centimeter range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Maxbotix</a:t>
            </a:r>
            <a:r>
              <a:rPr lang="en-US" dirty="0"/>
              <a:t> Sonar Range Finders (-EZ Series)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Omron Thru-Beam Photo </a:t>
            </a:r>
            <a:r>
              <a:rPr lang="en-US" dirty="0" err="1"/>
              <a:t>Microsensor</a:t>
            </a:r>
            <a:r>
              <a:rPr lang="en-US" dirty="0"/>
              <a:t>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Cytron</a:t>
            </a:r>
            <a:r>
              <a:rPr lang="en-US" dirty="0"/>
              <a:t> retroreflective IR line sensor</a:t>
            </a:r>
          </a:p>
        </p:txBody>
      </p:sp>
      <p:pic>
        <p:nvPicPr>
          <p:cNvPr id="1026" name="Picture 2" descr="LV-MaxSonar-EZ Ultrasonic Range Find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7235" y="789651"/>
            <a:ext cx="1261158" cy="1248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mron EESPW311 Photomicro Sensor, 1 m Through-Beam, 5 mm Dia Object, NPN Outpu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1452" y="2232465"/>
            <a:ext cx="1596461" cy="1596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735" y="2035756"/>
            <a:ext cx="1989881" cy="1989881"/>
          </a:xfrm>
          <a:prstGeom prst="rect">
            <a:avLst/>
          </a:prstGeom>
        </p:spPr>
      </p:pic>
      <p:pic>
        <p:nvPicPr>
          <p:cNvPr id="1034" name="Picture 10" descr="https://cdn-shop.adafruit.com/1200x900/1506-0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664" y="4686661"/>
            <a:ext cx="1651322" cy="1238492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8260" y="4490374"/>
            <a:ext cx="1631066" cy="163106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57537" y="4414174"/>
            <a:ext cx="4873925" cy="208950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u="sng" dirty="0"/>
              <a:t>Lighting supported</a:t>
            </a:r>
            <a:r>
              <a:rPr lang="en-US" dirty="0"/>
              <a:t>: 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LED light rings or strings:  two MOSFET on/off power circuits (up to 2 Amps each)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Neopixels</a:t>
            </a:r>
            <a:r>
              <a:rPr lang="en-US" dirty="0"/>
              <a:t>:  up to 4 strings with separate power supplies (up to 2 Amps each)</a:t>
            </a:r>
          </a:p>
        </p:txBody>
      </p:sp>
      <p:pic>
        <p:nvPicPr>
          <p:cNvPr id="1028" name="Picture 4" descr="https://cdn.sparkfun.com/assets/parts/2/2/6/0/08958-03-L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537" y="460576"/>
            <a:ext cx="2038591" cy="2038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/>
          <p:cNvSpPr/>
          <p:nvPr/>
        </p:nvSpPr>
        <p:spPr>
          <a:xfrm>
            <a:off x="457200" y="4309068"/>
            <a:ext cx="11391900" cy="2147568"/>
          </a:xfrm>
          <a:prstGeom prst="round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580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4886" y="744655"/>
            <a:ext cx="1647825" cy="684729"/>
          </a:xfrm>
          <a:prstGeom prst="rect">
            <a:avLst/>
          </a:prstGeom>
          <a:noFill/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957762" y="902354"/>
            <a:ext cx="1362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Roborio</a:t>
            </a:r>
            <a:endParaRPr lang="en-US" sz="1600" dirty="0"/>
          </a:p>
        </p:txBody>
      </p:sp>
      <p:sp>
        <p:nvSpPr>
          <p:cNvPr id="11" name="Rectangle 10"/>
          <p:cNvSpPr/>
          <p:nvPr/>
        </p:nvSpPr>
        <p:spPr>
          <a:xfrm>
            <a:off x="5495924" y="2040055"/>
            <a:ext cx="1647825" cy="684729"/>
          </a:xfrm>
          <a:prstGeom prst="rect">
            <a:avLst/>
          </a:prstGeom>
          <a:noFill/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638799" y="2078453"/>
            <a:ext cx="1362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Lighting Controller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762874" y="2040055"/>
            <a:ext cx="1647825" cy="684729"/>
          </a:xfrm>
          <a:prstGeom prst="rect">
            <a:avLst/>
          </a:prstGeom>
          <a:noFill/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905749" y="2078453"/>
            <a:ext cx="1362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Infrared Controller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029824" y="2040055"/>
            <a:ext cx="1647825" cy="684729"/>
          </a:xfrm>
          <a:prstGeom prst="rect">
            <a:avLst/>
          </a:prstGeom>
          <a:noFill/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0029825" y="2078453"/>
            <a:ext cx="1647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Sonar Range Finder Controller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24549" y="1398607"/>
            <a:ext cx="6572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MASTER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19887" y="2724784"/>
            <a:ext cx="5619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SLAVE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86837" y="2724784"/>
            <a:ext cx="5619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SLAVE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253787" y="2724784"/>
            <a:ext cx="5619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SLAVE</a:t>
            </a:r>
          </a:p>
        </p:txBody>
      </p:sp>
      <p:cxnSp>
        <p:nvCxnSpPr>
          <p:cNvPr id="9" name="Connector: Elbow 8"/>
          <p:cNvCxnSpPr>
            <a:cxnSpLocks/>
            <a:stCxn id="4" idx="2"/>
            <a:endCxn id="15" idx="0"/>
          </p:cNvCxnSpPr>
          <p:nvPr/>
        </p:nvCxnSpPr>
        <p:spPr>
          <a:xfrm rot="16200000" flipH="1">
            <a:off x="7940933" y="-872750"/>
            <a:ext cx="610671" cy="5214938"/>
          </a:xfrm>
          <a:prstGeom prst="bentConnector3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cxnSpLocks/>
            <a:stCxn id="13" idx="0"/>
          </p:cNvCxnSpPr>
          <p:nvPr/>
        </p:nvCxnSpPr>
        <p:spPr>
          <a:xfrm flipV="1">
            <a:off x="8586787" y="1734719"/>
            <a:ext cx="0" cy="30533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 flipV="1">
            <a:off x="6267449" y="1734719"/>
            <a:ext cx="0" cy="30533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055518" y="3120011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NeoPixel1</a:t>
            </a:r>
          </a:p>
        </p:txBody>
      </p:sp>
      <p:sp>
        <p:nvSpPr>
          <p:cNvPr id="25" name="Rectangle: Rounded Corners 24"/>
          <p:cNvSpPr/>
          <p:nvPr/>
        </p:nvSpPr>
        <p:spPr>
          <a:xfrm>
            <a:off x="6055518" y="3120011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055518" y="3496963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NeoPixel2</a:t>
            </a:r>
          </a:p>
        </p:txBody>
      </p:sp>
      <p:sp>
        <p:nvSpPr>
          <p:cNvPr id="39" name="Rectangle: Rounded Corners 38"/>
          <p:cNvSpPr/>
          <p:nvPr/>
        </p:nvSpPr>
        <p:spPr>
          <a:xfrm>
            <a:off x="6055518" y="3496963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6055518" y="3873915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NeoPixel3</a:t>
            </a:r>
          </a:p>
        </p:txBody>
      </p:sp>
      <p:sp>
        <p:nvSpPr>
          <p:cNvPr id="41" name="Rectangle: Rounded Corners 40"/>
          <p:cNvSpPr/>
          <p:nvPr/>
        </p:nvSpPr>
        <p:spPr>
          <a:xfrm>
            <a:off x="6055518" y="3873915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6055518" y="4250867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NeoPixel4</a:t>
            </a:r>
          </a:p>
        </p:txBody>
      </p:sp>
      <p:sp>
        <p:nvSpPr>
          <p:cNvPr id="43" name="Rectangle: Rounded Corners 42"/>
          <p:cNvSpPr/>
          <p:nvPr/>
        </p:nvSpPr>
        <p:spPr>
          <a:xfrm>
            <a:off x="6055518" y="4250867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6055518" y="4627819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LED1</a:t>
            </a:r>
          </a:p>
        </p:txBody>
      </p:sp>
      <p:sp>
        <p:nvSpPr>
          <p:cNvPr id="45" name="Rectangle: Rounded Corners 44"/>
          <p:cNvSpPr/>
          <p:nvPr/>
        </p:nvSpPr>
        <p:spPr>
          <a:xfrm>
            <a:off x="6055518" y="4627819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6055518" y="5004771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LED2</a:t>
            </a:r>
          </a:p>
        </p:txBody>
      </p:sp>
      <p:sp>
        <p:nvSpPr>
          <p:cNvPr id="47" name="Rectangle: Rounded Corners 46"/>
          <p:cNvSpPr/>
          <p:nvPr/>
        </p:nvSpPr>
        <p:spPr>
          <a:xfrm>
            <a:off x="6055518" y="5004771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Connector: Elbow 26"/>
          <p:cNvCxnSpPr>
            <a:cxnSpLocks/>
            <a:endCxn id="47" idx="1"/>
          </p:cNvCxnSpPr>
          <p:nvPr/>
        </p:nvCxnSpPr>
        <p:spPr>
          <a:xfrm rot="16200000" flipH="1">
            <a:off x="4708712" y="3781076"/>
            <a:ext cx="2403098" cy="290513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5" idx="1"/>
          </p:cNvCxnSpPr>
          <p:nvPr/>
        </p:nvCxnSpPr>
        <p:spPr>
          <a:xfrm flipH="1" flipV="1">
            <a:off x="5765004" y="3243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5765004" y="3624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765004" y="4005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 flipV="1">
            <a:off x="5765004" y="4386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H="1" flipV="1">
            <a:off x="5765004" y="4767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8295871" y="3120011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IR1</a:t>
            </a:r>
          </a:p>
        </p:txBody>
      </p:sp>
      <p:sp>
        <p:nvSpPr>
          <p:cNvPr id="36" name="Rectangle: Rounded Corners 35"/>
          <p:cNvSpPr/>
          <p:nvPr/>
        </p:nvSpPr>
        <p:spPr>
          <a:xfrm>
            <a:off x="8295871" y="3120011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8295871" y="3496963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IR2</a:t>
            </a:r>
          </a:p>
        </p:txBody>
      </p:sp>
      <p:sp>
        <p:nvSpPr>
          <p:cNvPr id="49" name="Rectangle: Rounded Corners 48"/>
          <p:cNvSpPr/>
          <p:nvPr/>
        </p:nvSpPr>
        <p:spPr>
          <a:xfrm>
            <a:off x="8295871" y="3496963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8295871" y="3873915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IR3</a:t>
            </a:r>
          </a:p>
        </p:txBody>
      </p:sp>
      <p:sp>
        <p:nvSpPr>
          <p:cNvPr id="51" name="Rectangle: Rounded Corners 50"/>
          <p:cNvSpPr/>
          <p:nvPr/>
        </p:nvSpPr>
        <p:spPr>
          <a:xfrm>
            <a:off x="8295871" y="3873915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8295871" y="4250867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IR4</a:t>
            </a:r>
          </a:p>
        </p:txBody>
      </p:sp>
      <p:sp>
        <p:nvSpPr>
          <p:cNvPr id="57" name="Rectangle: Rounded Corners 56"/>
          <p:cNvSpPr/>
          <p:nvPr/>
        </p:nvSpPr>
        <p:spPr>
          <a:xfrm>
            <a:off x="8295871" y="4250867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8295871" y="4627819"/>
            <a:ext cx="10429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ThroughBeam1</a:t>
            </a:r>
          </a:p>
        </p:txBody>
      </p:sp>
      <p:sp>
        <p:nvSpPr>
          <p:cNvPr id="59" name="Rectangle: Rounded Corners 58"/>
          <p:cNvSpPr/>
          <p:nvPr/>
        </p:nvSpPr>
        <p:spPr>
          <a:xfrm>
            <a:off x="8295871" y="4627819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Connector: Elbow 61"/>
          <p:cNvCxnSpPr>
            <a:cxnSpLocks/>
            <a:endCxn id="78" idx="1"/>
          </p:cNvCxnSpPr>
          <p:nvPr/>
        </p:nvCxnSpPr>
        <p:spPr>
          <a:xfrm rot="16200000" flipH="1">
            <a:off x="6575019" y="4155124"/>
            <a:ext cx="3151192" cy="290512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36" idx="1"/>
          </p:cNvCxnSpPr>
          <p:nvPr/>
        </p:nvCxnSpPr>
        <p:spPr>
          <a:xfrm flipH="1" flipV="1">
            <a:off x="8005357" y="3243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8005357" y="3624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H="1" flipV="1">
            <a:off x="8005357" y="4005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 flipV="1">
            <a:off x="8005357" y="4386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8005357" y="476712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8295871" y="4998991"/>
            <a:ext cx="10429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ThroughBeam2</a:t>
            </a:r>
            <a:endParaRPr lang="en-US" sz="1000" dirty="0"/>
          </a:p>
        </p:txBody>
      </p:sp>
      <p:sp>
        <p:nvSpPr>
          <p:cNvPr id="72" name="Rectangle: Rounded Corners 71"/>
          <p:cNvSpPr/>
          <p:nvPr/>
        </p:nvSpPr>
        <p:spPr>
          <a:xfrm>
            <a:off x="8295871" y="4998991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>
            <a:stCxn id="72" idx="1"/>
          </p:cNvCxnSpPr>
          <p:nvPr/>
        </p:nvCxnSpPr>
        <p:spPr>
          <a:xfrm flipH="1" flipV="1">
            <a:off x="8005357" y="5122101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8295871" y="5375928"/>
            <a:ext cx="906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LineSensor1</a:t>
            </a:r>
          </a:p>
        </p:txBody>
      </p:sp>
      <p:sp>
        <p:nvSpPr>
          <p:cNvPr id="75" name="Rectangle: Rounded Corners 74"/>
          <p:cNvSpPr/>
          <p:nvPr/>
        </p:nvSpPr>
        <p:spPr>
          <a:xfrm>
            <a:off x="8295871" y="5375928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>
            <a:stCxn id="75" idx="1"/>
          </p:cNvCxnSpPr>
          <p:nvPr/>
        </p:nvCxnSpPr>
        <p:spPr>
          <a:xfrm flipH="1" flipV="1">
            <a:off x="8005357" y="5499038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8295871" y="5752865"/>
            <a:ext cx="906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LineSensor2</a:t>
            </a:r>
          </a:p>
        </p:txBody>
      </p:sp>
      <p:sp>
        <p:nvSpPr>
          <p:cNvPr id="78" name="Rectangle: Rounded Corners 77"/>
          <p:cNvSpPr/>
          <p:nvPr/>
        </p:nvSpPr>
        <p:spPr>
          <a:xfrm>
            <a:off x="8295871" y="5752865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TextBox 127"/>
          <p:cNvSpPr txBox="1"/>
          <p:nvPr/>
        </p:nvSpPr>
        <p:spPr>
          <a:xfrm>
            <a:off x="10594181" y="3120010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Sonar1</a:t>
            </a:r>
          </a:p>
        </p:txBody>
      </p:sp>
      <p:sp>
        <p:nvSpPr>
          <p:cNvPr id="129" name="Rectangle: Rounded Corners 128"/>
          <p:cNvSpPr/>
          <p:nvPr/>
        </p:nvSpPr>
        <p:spPr>
          <a:xfrm>
            <a:off x="10594181" y="3120010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/>
          <p:cNvSpPr txBox="1"/>
          <p:nvPr/>
        </p:nvSpPr>
        <p:spPr>
          <a:xfrm>
            <a:off x="10594181" y="3496962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Sonar2</a:t>
            </a:r>
          </a:p>
        </p:txBody>
      </p:sp>
      <p:sp>
        <p:nvSpPr>
          <p:cNvPr id="131" name="Rectangle: Rounded Corners 130"/>
          <p:cNvSpPr/>
          <p:nvPr/>
        </p:nvSpPr>
        <p:spPr>
          <a:xfrm>
            <a:off x="10594181" y="3496962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/>
          <p:cNvSpPr txBox="1"/>
          <p:nvPr/>
        </p:nvSpPr>
        <p:spPr>
          <a:xfrm>
            <a:off x="10594181" y="3873914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Sonar3</a:t>
            </a:r>
          </a:p>
        </p:txBody>
      </p:sp>
      <p:sp>
        <p:nvSpPr>
          <p:cNvPr id="133" name="Rectangle: Rounded Corners 132"/>
          <p:cNvSpPr/>
          <p:nvPr/>
        </p:nvSpPr>
        <p:spPr>
          <a:xfrm>
            <a:off x="10594181" y="3873914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/>
          <p:cNvSpPr txBox="1"/>
          <p:nvPr/>
        </p:nvSpPr>
        <p:spPr>
          <a:xfrm>
            <a:off x="10594181" y="4250866"/>
            <a:ext cx="7096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Sonar4</a:t>
            </a:r>
          </a:p>
        </p:txBody>
      </p:sp>
      <p:sp>
        <p:nvSpPr>
          <p:cNvPr id="135" name="Rectangle: Rounded Corners 134"/>
          <p:cNvSpPr/>
          <p:nvPr/>
        </p:nvSpPr>
        <p:spPr>
          <a:xfrm>
            <a:off x="10594181" y="4250866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8" name="Connector: Elbow 137"/>
          <p:cNvCxnSpPr>
            <a:cxnSpLocks/>
            <a:endCxn id="151" idx="1"/>
          </p:cNvCxnSpPr>
          <p:nvPr/>
        </p:nvCxnSpPr>
        <p:spPr>
          <a:xfrm rot="16200000" flipH="1">
            <a:off x="9432404" y="3584142"/>
            <a:ext cx="2021136" cy="302417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>
            <a:stCxn id="129" idx="1"/>
          </p:cNvCxnSpPr>
          <p:nvPr/>
        </p:nvCxnSpPr>
        <p:spPr>
          <a:xfrm flipH="1" flipV="1">
            <a:off x="10303667" y="3243120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 flipH="1" flipV="1">
            <a:off x="10303667" y="3624120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10303667" y="4005120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10303667" y="4386120"/>
            <a:ext cx="290514" cy="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/>
          <p:cNvSpPr txBox="1"/>
          <p:nvPr/>
        </p:nvSpPr>
        <p:spPr>
          <a:xfrm>
            <a:off x="10594181" y="4622808"/>
            <a:ext cx="906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Sonar5</a:t>
            </a:r>
          </a:p>
        </p:txBody>
      </p:sp>
      <p:sp>
        <p:nvSpPr>
          <p:cNvPr id="151" name="Rectangle: Rounded Corners 150"/>
          <p:cNvSpPr/>
          <p:nvPr/>
        </p:nvSpPr>
        <p:spPr>
          <a:xfrm>
            <a:off x="10594181" y="4622808"/>
            <a:ext cx="1042988" cy="246221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TextBox 151"/>
          <p:cNvSpPr txBox="1"/>
          <p:nvPr/>
        </p:nvSpPr>
        <p:spPr>
          <a:xfrm>
            <a:off x="237629" y="263501"/>
            <a:ext cx="4458194" cy="446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800" b="1" u="sng" dirty="0" err="1"/>
              <a:t>StormNet</a:t>
            </a:r>
            <a:r>
              <a:rPr lang="en-US" sz="2800" b="1" u="sng" dirty="0"/>
              <a:t> Design</a:t>
            </a:r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900" dirty="0"/>
              <a:t>I2C Master-Slave communications architecture</a:t>
            </a:r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900" dirty="0"/>
              <a:t>Application functionality distributed across multiple Arduino microcontrollers</a:t>
            </a:r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900" dirty="0"/>
              <a:t>Interface circuitry for variety of sensors and lights</a:t>
            </a:r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900" dirty="0"/>
              <a:t>Arduino software performs data logic and filtering and logic, offloading </a:t>
            </a:r>
            <a:r>
              <a:rPr lang="en-US" sz="1900" dirty="0" err="1"/>
              <a:t>Roborio</a:t>
            </a:r>
            <a:endParaRPr lang="en-US" sz="1900" dirty="0"/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900" dirty="0"/>
              <a:t>Simple Arduino command structure for </a:t>
            </a:r>
            <a:r>
              <a:rPr lang="en-US" sz="1900" dirty="0" err="1"/>
              <a:t>Roborio</a:t>
            </a:r>
            <a:r>
              <a:rPr lang="en-US" sz="1900" dirty="0"/>
              <a:t> via i2c.</a:t>
            </a:r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900" dirty="0"/>
              <a:t>Diagnostic interface on USB port of each Arduino</a:t>
            </a:r>
          </a:p>
          <a:p>
            <a:pPr marL="285750" indent="-285750">
              <a:lnSpc>
                <a:spcPct val="105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900" dirty="0"/>
              <a:t>I2c watchdog logic flashes LED on Arduino’s based on communication bus status</a:t>
            </a:r>
          </a:p>
        </p:txBody>
      </p:sp>
    </p:spTree>
    <p:extLst>
      <p:ext uri="{BB962C8B-B14F-4D97-AF65-F5344CB8AC3E}">
        <p14:creationId xmlns:p14="http://schemas.microsoft.com/office/powerpoint/2010/main" val="319580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</TotalTime>
  <Words>257</Words>
  <Application>Microsoft Office PowerPoint</Application>
  <PresentationFormat>Widescreen</PresentationFormat>
  <Paragraphs>52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Kazman</dc:creator>
  <cp:lastModifiedBy>William Kazman</cp:lastModifiedBy>
  <cp:revision>19</cp:revision>
  <dcterms:created xsi:type="dcterms:W3CDTF">2017-02-20T17:35:04Z</dcterms:created>
  <dcterms:modified xsi:type="dcterms:W3CDTF">2017-03-03T19:53:16Z</dcterms:modified>
</cp:coreProperties>
</file>

<file path=docProps/thumbnail.jpeg>
</file>